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Inconsolata"/>
      <p:regular r:id="rId22"/>
      <p:bold r:id="rId23"/>
    </p:embeddedFont>
    <p:embeddedFont>
      <p:font typeface="Hepta Slab"/>
      <p:regular r:id="rId24"/>
      <p:bold r:id="rId25"/>
    </p:embeddedFont>
    <p:embeddedFont>
      <p:font typeface="Roboto Mon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iVfSPgwD8g2rm3WDoOrni561Ew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180E78-1BC5-484C-8AE6-4B1731ACEAC1}">
  <a:tblStyle styleId="{BC180E78-1BC5-484C-8AE6-4B1731ACEA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Inconsolata-regular.fntdata"/><Relationship Id="rId21" Type="http://schemas.openxmlformats.org/officeDocument/2006/relationships/slide" Target="slides/slide16.xml"/><Relationship Id="rId24" Type="http://schemas.openxmlformats.org/officeDocument/2006/relationships/font" Target="fonts/HeptaSlab-regular.fntdata"/><Relationship Id="rId23" Type="http://schemas.openxmlformats.org/officeDocument/2006/relationships/font" Target="fonts/Inconsolat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regular.fntdata"/><Relationship Id="rId25" Type="http://schemas.openxmlformats.org/officeDocument/2006/relationships/font" Target="fonts/HeptaSlab-bold.fntdata"/><Relationship Id="rId28" Type="http://schemas.openxmlformats.org/officeDocument/2006/relationships/font" Target="fonts/RobotoMono-italic.fntdata"/><Relationship Id="rId27" Type="http://schemas.openxmlformats.org/officeDocument/2006/relationships/font" Target="fonts/RobotoMon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f59bae1ea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f59bae1ea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f59bae1ea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7f59bae1ea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f59bae1ea_1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7f59bae1ea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f59bae1ea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7f59bae1ea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f59bae1ea_1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f59bae1ea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f59bae1ea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7f59bae1ea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f59bae1ea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7f59bae1ea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f59bae1ea_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f59bae1ea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Emphasize practical takeaways. Tell audience they’ll see commands and a short demo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7f59bae1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7f59bae1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f59bae1ea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7f59bae1ea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f59bae1ea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7f59bae1ea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f59bae1ea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7f59bae1ea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f59bae1ea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7f59bae1ea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f59bae1ea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7f59bae1ea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84332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84332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4332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272525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272525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4332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84332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272525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84332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272525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84332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84332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84332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84332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84332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272525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800"/>
              <a:buFont typeface="Inconsolata"/>
              <a:buNone/>
              <a:defRPr b="0" i="0" sz="2800" u="none" cap="none" strike="noStrike">
                <a:solidFill>
                  <a:srgbClr val="00FF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b="0" i="0" sz="2800" u="none" cap="none" strike="noStrike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b="0" i="0" sz="2800" u="none" cap="none" strike="noStrike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b="0" i="0" sz="2800" u="none" cap="none" strike="noStrike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b="0" i="0" sz="2800" u="none" cap="none" strike="noStrike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b="0" i="0" sz="2800" u="none" cap="none" strike="noStrike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b="0" i="0" sz="2800" u="none" cap="none" strike="noStrike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b="0" i="0" sz="2800" u="none" cap="none" strike="noStrike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b="0" i="0" sz="2800" u="none" cap="none" strike="noStrike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272525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Inconsolata"/>
              <a:buChar char="●"/>
              <a:defRPr b="0" i="0" sz="1800" u="none" cap="none" strike="noStrike">
                <a:solidFill>
                  <a:srgbClr val="D9D9D9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Inconsolata"/>
              <a:buChar char="○"/>
              <a:defRPr b="0" i="0" sz="1400" u="none" cap="none" strike="noStrike">
                <a:solidFill>
                  <a:srgbClr val="D9D9D9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Inconsolata"/>
              <a:buChar char="■"/>
              <a:defRPr b="0" i="0" sz="1400" u="none" cap="none" strike="noStrike">
                <a:solidFill>
                  <a:srgbClr val="D9D9D9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Inconsolata"/>
              <a:buChar char="●"/>
              <a:defRPr b="0" i="0" sz="1400" u="none" cap="none" strike="noStrike">
                <a:solidFill>
                  <a:srgbClr val="D9D9D9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Inconsolata"/>
              <a:buChar char="○"/>
              <a:defRPr b="0" i="0" sz="1400" u="none" cap="none" strike="noStrike">
                <a:solidFill>
                  <a:srgbClr val="D9D9D9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Inconsolata"/>
              <a:buChar char="■"/>
              <a:defRPr b="0" i="0" sz="1400" u="none" cap="none" strike="noStrike">
                <a:solidFill>
                  <a:srgbClr val="D9D9D9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Inconsolata"/>
              <a:buChar char="●"/>
              <a:defRPr b="0" i="0" sz="1400" u="none" cap="none" strike="noStrike">
                <a:solidFill>
                  <a:srgbClr val="D9D9D9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Inconsolata"/>
              <a:buChar char="○"/>
              <a:defRPr b="0" i="0" sz="1400" u="none" cap="none" strike="noStrike">
                <a:solidFill>
                  <a:srgbClr val="D9D9D9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9D9D9"/>
              </a:buClr>
              <a:buSzPts val="1400"/>
              <a:buFont typeface="Inconsolata"/>
              <a:buChar char="■"/>
              <a:defRPr b="0" i="0" sz="1400" u="none" cap="none" strike="noStrike">
                <a:solidFill>
                  <a:srgbClr val="D9D9D9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84332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hashcat.net/hashcat/" TargetMode="External"/><Relationship Id="rId4" Type="http://schemas.openxmlformats.org/officeDocument/2006/relationships/hyperlink" Target="https://github.com/n0kovo/hashcat-rules-collection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_v1_Transparent.png"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875" y="459250"/>
            <a:ext cx="8423899" cy="5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2151525" y="998900"/>
            <a:ext cx="50826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W</a:t>
            </a:r>
            <a:r>
              <a:rPr b="0" i="0" lang="en" sz="4800" u="none" cap="none" strike="noStrike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elcome to</a:t>
            </a:r>
            <a:endParaRPr b="0" i="0" sz="4800" u="none" cap="none" strike="noStrike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7f59bae1ea_1_106"/>
          <p:cNvSpPr txBox="1"/>
          <p:nvPr>
            <p:ph type="title"/>
          </p:nvPr>
        </p:nvSpPr>
        <p:spPr>
          <a:xfrm>
            <a:off x="272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Wordlists</a:t>
            </a:r>
            <a:endParaRPr/>
          </a:p>
        </p:txBody>
      </p:sp>
      <p:sp>
        <p:nvSpPr>
          <p:cNvPr id="120" name="Google Shape;120;g37f59bae1ea_1_106"/>
          <p:cNvSpPr txBox="1"/>
          <p:nvPr>
            <p:ph idx="1" type="body"/>
          </p:nvPr>
        </p:nvSpPr>
        <p:spPr>
          <a:xfrm>
            <a:off x="272525" y="1152475"/>
            <a:ext cx="643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pta Slab"/>
                <a:ea typeface="Hepta Slab"/>
                <a:cs typeface="Hepta Slab"/>
                <a:sym typeface="Hepta Slab"/>
              </a:rPr>
              <a:t>Some common wordlists are rockyou, seclists, crackstation</a:t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pta Slab"/>
                <a:ea typeface="Hepta Slab"/>
                <a:cs typeface="Hepta Slab"/>
                <a:sym typeface="Hepta Slab"/>
              </a:rPr>
              <a:t>They are generally HUGE compilations of compiled passwords that have been </a:t>
            </a:r>
            <a:r>
              <a:rPr lang="en" sz="1600">
                <a:latin typeface="Hepta Slab"/>
                <a:ea typeface="Hepta Slab"/>
                <a:cs typeface="Hepta Slab"/>
                <a:sym typeface="Hepta Slab"/>
              </a:rPr>
              <a:t>obtained</a:t>
            </a:r>
            <a:r>
              <a:rPr lang="en" sz="1600">
                <a:latin typeface="Hepta Slab"/>
                <a:ea typeface="Hepta Slab"/>
                <a:cs typeface="Hepta Slab"/>
                <a:sym typeface="Hepta Slab"/>
              </a:rPr>
              <a:t> from prior leaks and breaches</a:t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pta Slab"/>
                <a:ea typeface="Hepta Slab"/>
                <a:cs typeface="Hepta Slab"/>
                <a:sym typeface="Hepta Slab"/>
              </a:rPr>
              <a:t>Great for </a:t>
            </a:r>
            <a:r>
              <a:rPr lang="en" sz="1600">
                <a:latin typeface="Hepta Slab"/>
                <a:ea typeface="Hepta Slab"/>
                <a:cs typeface="Hepta Slab"/>
                <a:sym typeface="Hepta Slab"/>
              </a:rPr>
              <a:t>sniffing out weak passwords, whether short, small in variety, or intuitive</a:t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pta Slab"/>
                <a:ea typeface="Hepta Slab"/>
                <a:cs typeface="Hepta Slab"/>
                <a:sym typeface="Hepta Slab"/>
              </a:rPr>
              <a:t>Command “&lt;location/list.txt&gt;”</a:t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pta Slab"/>
                <a:ea typeface="Hepta Slab"/>
                <a:cs typeface="Hepta Slab"/>
                <a:sym typeface="Hepta Slab"/>
              </a:rPr>
              <a:t>Hashcat doesn’t need a flag for candidate list, since it requires it to function</a:t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</p:txBody>
      </p:sp>
      <p:pic>
        <p:nvPicPr>
          <p:cNvPr id="121" name="Google Shape;121;g37f59bae1ea_1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221" y="3583450"/>
            <a:ext cx="2340100" cy="15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f59bae1ea_1_116"/>
          <p:cNvSpPr txBox="1"/>
          <p:nvPr>
            <p:ph type="title"/>
          </p:nvPr>
        </p:nvSpPr>
        <p:spPr>
          <a:xfrm>
            <a:off x="272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Piping / streaming</a:t>
            </a:r>
            <a:endParaRPr/>
          </a:p>
        </p:txBody>
      </p:sp>
      <p:sp>
        <p:nvSpPr>
          <p:cNvPr id="127" name="Google Shape;127;g37f59bae1ea_1_116"/>
          <p:cNvSpPr txBox="1"/>
          <p:nvPr>
            <p:ph idx="1" type="body"/>
          </p:nvPr>
        </p:nvSpPr>
        <p:spPr>
          <a:xfrm>
            <a:off x="272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—stdout and –stdin are two powerful flags that let you pipe data in and out of hashcat to meet your needs for custom jobs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–stdin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Lets you pipe in candidates for your attack,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–stdout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Pipes candidates out instead of hashing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Useful for niche challenges that don’t fit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7f59bae1ea_1_121"/>
          <p:cNvSpPr txBox="1"/>
          <p:nvPr>
            <p:ph type="title"/>
          </p:nvPr>
        </p:nvSpPr>
        <p:spPr>
          <a:xfrm>
            <a:off x="272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 modes</a:t>
            </a:r>
            <a:endParaRPr/>
          </a:p>
        </p:txBody>
      </p:sp>
      <p:sp>
        <p:nvSpPr>
          <p:cNvPr id="133" name="Google Shape;133;g37f59bae1ea_1_121"/>
          <p:cNvSpPr txBox="1"/>
          <p:nvPr>
            <p:ph idx="1" type="body"/>
          </p:nvPr>
        </p:nvSpPr>
        <p:spPr>
          <a:xfrm>
            <a:off x="272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Use -a &lt;#&gt;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Dictionary 0, combination 1, mask 3, hybrid (mask + wordlist) 6/7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Good workflow to think of is targeted -&gt; rules -&gt; combos -&gt; mask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hashcat -m 1000 -a 3 hashes.txt ?l?l?l?l?d?d     	       No wordlist, just the mask itself </a:t>
            </a:r>
            <a:b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hashcat -m 1000 -a 6 hashes.txt wordlist.txt ?d?d       mask is appended on end, ?d?d is 0-99</a:t>
            </a:r>
            <a:b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hashcat -m 1000 -a 1 hashes.txt list1.txt list2.txt     combine two lists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f59bae1ea_1_131"/>
          <p:cNvSpPr txBox="1"/>
          <p:nvPr>
            <p:ph type="title"/>
          </p:nvPr>
        </p:nvSpPr>
        <p:spPr>
          <a:xfrm>
            <a:off x="272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</a:t>
            </a:r>
            <a:endParaRPr/>
          </a:p>
        </p:txBody>
      </p:sp>
      <p:sp>
        <p:nvSpPr>
          <p:cNvPr id="139" name="Google Shape;139;g37f59bae1ea_1_131"/>
          <p:cNvSpPr txBox="1"/>
          <p:nvPr>
            <p:ph idx="1" type="body"/>
          </p:nvPr>
        </p:nvSpPr>
        <p:spPr>
          <a:xfrm>
            <a:off x="272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Performance scales pretty linearly for straight rule files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Time = ListSize x RuleSize x Hashing Algorithm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Better hardware / joined hardware via hashtopolis can make it quicker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f59bae1ea_1_136"/>
          <p:cNvSpPr txBox="1"/>
          <p:nvPr>
            <p:ph type="title"/>
          </p:nvPr>
        </p:nvSpPr>
        <p:spPr>
          <a:xfrm>
            <a:off x="-1237250" y="206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</a:t>
            </a:r>
            <a:endParaRPr/>
          </a:p>
        </p:txBody>
      </p:sp>
      <p:sp>
        <p:nvSpPr>
          <p:cNvPr id="145" name="Google Shape;145;g37f59bae1ea_1_136"/>
          <p:cNvSpPr txBox="1"/>
          <p:nvPr>
            <p:ph idx="1" type="body"/>
          </p:nvPr>
        </p:nvSpPr>
        <p:spPr>
          <a:xfrm>
            <a:off x="272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Hashcat -m 20 -a 0 &lt;wordlist&gt; -r &lt;rule&gt;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7f59bae1ea_1_141"/>
          <p:cNvSpPr txBox="1"/>
          <p:nvPr>
            <p:ph type="title"/>
          </p:nvPr>
        </p:nvSpPr>
        <p:spPr>
          <a:xfrm>
            <a:off x="272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51" name="Google Shape;151;g37f59bae1ea_1_141"/>
          <p:cNvSpPr txBox="1"/>
          <p:nvPr>
            <p:ph idx="1" type="body"/>
          </p:nvPr>
        </p:nvSpPr>
        <p:spPr>
          <a:xfrm>
            <a:off x="272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Hepta Slab"/>
                <a:ea typeface="Hepta Slab"/>
                <a:cs typeface="Hepta Slab"/>
                <a:sym typeface="Hepta Slab"/>
                <a:hlinkClick r:id="rId3"/>
              </a:rPr>
              <a:t>https://hashcat.net/hashcat/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Hepta Slab"/>
                <a:ea typeface="Hepta Slab"/>
                <a:cs typeface="Hepta Slab"/>
                <a:sym typeface="Hepta Slab"/>
                <a:hlinkClick r:id="rId4"/>
              </a:rPr>
              <a:t>https://github.com/n0kovo/hashcat-rules-collection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f59bae1ea_1_146"/>
          <p:cNvSpPr txBox="1"/>
          <p:nvPr>
            <p:ph type="title"/>
          </p:nvPr>
        </p:nvSpPr>
        <p:spPr>
          <a:xfrm>
            <a:off x="272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57" name="Google Shape;157;g37f59bae1ea_1_146"/>
          <p:cNvSpPr txBox="1"/>
          <p:nvPr>
            <p:ph idx="1" type="body"/>
          </p:nvPr>
        </p:nvSpPr>
        <p:spPr>
          <a:xfrm>
            <a:off x="272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https://newsroom.cisco.com/c/r/newsroom/en/us/a/y2022/m11/security-timeline.html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7f59bae1ea_1_91"/>
          <p:cNvSpPr txBox="1"/>
          <p:nvPr>
            <p:ph type="title"/>
          </p:nvPr>
        </p:nvSpPr>
        <p:spPr>
          <a:xfrm>
            <a:off x="272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 for talk</a:t>
            </a:r>
            <a:endParaRPr/>
          </a:p>
        </p:txBody>
      </p:sp>
      <p:sp>
        <p:nvSpPr>
          <p:cNvPr id="61" name="Google Shape;61;g37f59bae1ea_1_91"/>
          <p:cNvSpPr txBox="1"/>
          <p:nvPr>
            <p:ph idx="1" type="body"/>
          </p:nvPr>
        </p:nvSpPr>
        <p:spPr>
          <a:xfrm>
            <a:off x="272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consolata"/>
              <a:buChar char="●"/>
            </a:pPr>
            <a:r>
              <a:rPr lang="en" sz="2000">
                <a:solidFill>
                  <a:schemeClr val="lt1"/>
                </a:solidFill>
              </a:rPr>
              <a:t>Understand what cryptographic hashes are and why they matter</a:t>
            </a:r>
            <a:br>
              <a:rPr lang="en" sz="2000">
                <a:solidFill>
                  <a:schemeClr val="lt1"/>
                </a:solidFill>
              </a:rPr>
            </a:b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consolata"/>
              <a:buChar char="●"/>
            </a:pPr>
            <a:r>
              <a:rPr lang="en" sz="2000">
                <a:solidFill>
                  <a:schemeClr val="lt1"/>
                </a:solidFill>
              </a:rPr>
              <a:t>Know core Hashcat attack modes and how to pick wordlists/rules</a:t>
            </a:r>
            <a:br>
              <a:rPr lang="en" sz="2000">
                <a:solidFill>
                  <a:schemeClr val="lt1"/>
                </a:solidFill>
              </a:rPr>
            </a:b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consolata"/>
              <a:buChar char="●"/>
            </a:pPr>
            <a:r>
              <a:rPr lang="en" sz="2000">
                <a:solidFill>
                  <a:schemeClr val="lt1"/>
                </a:solidFill>
              </a:rPr>
              <a:t>Configure basic tuning for a GPU-based cracking workflow</a:t>
            </a:r>
            <a:endParaRPr sz="2000">
              <a:latin typeface="Hepta Slab"/>
              <a:ea typeface="Hepta Slab"/>
              <a:cs typeface="Hepta Slab"/>
              <a:sym typeface="Hepta Slab"/>
            </a:endParaRPr>
          </a:p>
        </p:txBody>
      </p:sp>
      <p:pic>
        <p:nvPicPr>
          <p:cNvPr id="62" name="Google Shape;62;g37f59bae1ea_1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2775" y="2918600"/>
            <a:ext cx="2400100" cy="184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645925" y="445025"/>
            <a:ext cx="8147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lt1"/>
                </a:solidFill>
              </a:rPr>
              <a:t>Agenda</a:t>
            </a:r>
            <a:endParaRPr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272525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510775" y="1312825"/>
            <a:ext cx="4648800" cy="31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consolata"/>
              <a:buChar char="●"/>
            </a:pPr>
            <a:r>
              <a:rPr lang="en" sz="1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History &amp; why passwords fail</a:t>
            </a:r>
            <a:br>
              <a:rPr lang="en" sz="1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</a:br>
            <a:endParaRPr sz="1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consolata"/>
              <a:buChar char="●"/>
            </a:pPr>
            <a:r>
              <a:rPr lang="en" sz="1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What is a hash? Types &amp; examples</a:t>
            </a:r>
            <a:br>
              <a:rPr lang="en" sz="1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</a:br>
            <a:endParaRPr sz="1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consolata"/>
              <a:buChar char="●"/>
            </a:pPr>
            <a:r>
              <a:rPr lang="en" sz="1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Hashcat: modes and syntax</a:t>
            </a:r>
            <a:br>
              <a:rPr lang="en" sz="1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</a:br>
            <a:endParaRPr sz="1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consolata"/>
              <a:buChar char="●"/>
            </a:pPr>
            <a:r>
              <a:rPr lang="en" sz="1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Wordlists &amp; rule files</a:t>
            </a:r>
            <a:br>
              <a:rPr lang="en" sz="1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</a:br>
            <a:endParaRPr sz="1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consolata"/>
              <a:buChar char="●"/>
            </a:pPr>
            <a:r>
              <a:rPr lang="en" sz="1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Performance tips &amp; special cases</a:t>
            </a:r>
            <a:br>
              <a:rPr lang="en" sz="1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</a:br>
            <a:endParaRPr sz="1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consolata"/>
              <a:buChar char="●"/>
            </a:pPr>
            <a:r>
              <a:rPr lang="en" sz="1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Live demo and questions</a:t>
            </a:r>
            <a:endParaRPr sz="1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70" name="Google Shape;70;p2" title="jarvis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800" y="2787825"/>
            <a:ext cx="3730225" cy="20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0586" y="0"/>
            <a:ext cx="3433419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f59bae1ea_0_0"/>
          <p:cNvSpPr txBox="1"/>
          <p:nvPr>
            <p:ph type="title"/>
          </p:nvPr>
        </p:nvSpPr>
        <p:spPr>
          <a:xfrm>
            <a:off x="272525" y="350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history of Passwords</a:t>
            </a:r>
            <a:endParaRPr/>
          </a:p>
        </p:txBody>
      </p:sp>
      <p:pic>
        <p:nvPicPr>
          <p:cNvPr id="77" name="Google Shape;77;g37f59bae1e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478625" y="3658600"/>
            <a:ext cx="2108400" cy="14505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37f59bae1ea_0_0"/>
          <p:cNvSpPr txBox="1"/>
          <p:nvPr>
            <p:ph idx="1" type="body"/>
          </p:nvPr>
        </p:nvSpPr>
        <p:spPr>
          <a:xfrm>
            <a:off x="272525" y="1023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pta Slab"/>
              <a:buChar char="●"/>
            </a:pPr>
            <a:r>
              <a:rPr lang="en">
                <a:solidFill>
                  <a:srgbClr val="FFFFFF"/>
                </a:solidFill>
                <a:latin typeface="Hepta Slab"/>
                <a:ea typeface="Hepta Slab"/>
                <a:cs typeface="Hepta Slab"/>
                <a:sym typeface="Hepta Slab"/>
              </a:rPr>
              <a:t>Passwords were originally used by the romans to secure access to guarded areas</a:t>
            </a:r>
            <a:endParaRPr>
              <a:solidFill>
                <a:srgbClr val="FFFFFF"/>
              </a:solidFill>
              <a:latin typeface="Hepta Slab"/>
              <a:ea typeface="Hepta Slab"/>
              <a:cs typeface="Hepta Slab"/>
              <a:sym typeface="Hepta Sla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pta Slab"/>
              <a:buChar char="●"/>
            </a:pPr>
            <a:r>
              <a:rPr lang="en">
                <a:solidFill>
                  <a:srgbClr val="FFFFFF"/>
                </a:solidFill>
                <a:latin typeface="Hepta Slab"/>
                <a:ea typeface="Hepta Slab"/>
                <a:cs typeface="Hepta Slab"/>
                <a:sym typeface="Hepta Slab"/>
              </a:rPr>
              <a:t>Used heavily during prohibition, often required being spoken softly, thus the term speakeasy</a:t>
            </a:r>
            <a:endParaRPr>
              <a:solidFill>
                <a:srgbClr val="FFFFFF"/>
              </a:solidFill>
              <a:latin typeface="Hepta Slab"/>
              <a:ea typeface="Hepta Slab"/>
              <a:cs typeface="Hepta Slab"/>
              <a:sym typeface="Hepta Sla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pta Slab"/>
              <a:buChar char="●"/>
            </a:pPr>
            <a:r>
              <a:rPr lang="en">
                <a:solidFill>
                  <a:srgbClr val="FFFFFF"/>
                </a:solidFill>
                <a:latin typeface="Hepta Slab"/>
                <a:ea typeface="Hepta Slab"/>
                <a:cs typeface="Hepta Slab"/>
                <a:sym typeface="Hepta Slab"/>
              </a:rPr>
              <a:t>First use of passwords on a computer was 1960 at MIT, also the first breach two years later</a:t>
            </a:r>
            <a:endParaRPr>
              <a:solidFill>
                <a:srgbClr val="FFFFFF"/>
              </a:solidFill>
              <a:latin typeface="Hepta Slab"/>
              <a:ea typeface="Hepta Slab"/>
              <a:cs typeface="Hepta Slab"/>
              <a:sym typeface="Hepta Sla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pta Slab"/>
              <a:buChar char="●"/>
            </a:pPr>
            <a:r>
              <a:rPr lang="en">
                <a:solidFill>
                  <a:srgbClr val="FFFFFF"/>
                </a:solidFill>
                <a:latin typeface="Hepta Slab"/>
                <a:ea typeface="Hepta Slab"/>
                <a:cs typeface="Hepta Slab"/>
                <a:sym typeface="Hepta Slab"/>
              </a:rPr>
              <a:t>Robert Morris and Ken Thompson coin the term “salt”, used when adding extra characters on a password to increase complexity</a:t>
            </a:r>
            <a:endParaRPr>
              <a:solidFill>
                <a:srgbClr val="FFFFFF"/>
              </a:solidFill>
              <a:latin typeface="Hepta Slab"/>
              <a:ea typeface="Hepta Slab"/>
              <a:cs typeface="Hepta Slab"/>
              <a:sym typeface="Hepta Sla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7f59bae1ea_1_86"/>
          <p:cNvSpPr txBox="1"/>
          <p:nvPr>
            <p:ph type="title"/>
          </p:nvPr>
        </p:nvSpPr>
        <p:spPr>
          <a:xfrm>
            <a:off x="272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Hashes</a:t>
            </a:r>
            <a:endParaRPr/>
          </a:p>
        </p:txBody>
      </p:sp>
      <p:sp>
        <p:nvSpPr>
          <p:cNvPr id="84" name="Google Shape;84;g37f59bae1ea_1_86"/>
          <p:cNvSpPr txBox="1"/>
          <p:nvPr>
            <p:ph idx="1" type="body"/>
          </p:nvPr>
        </p:nvSpPr>
        <p:spPr>
          <a:xfrm>
            <a:off x="272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pta Slab"/>
              <a:buChar char="●"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Cryptographic </a:t>
            </a: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function that takes input value (Password) is Pseudo-random, but deterministic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pta Slab"/>
              <a:buChar char="●"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If exposed in a data breach, doesn’t directly give plaintext passwords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pta Slab"/>
              <a:buChar char="●"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Can still be “cracked” but often the difficulty of the hash function is hardened via added complexity in the hash function itself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pta Slab"/>
              <a:buChar char="●"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Collisions may occur, but all popular 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algos used today have tiny odds of doing so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</p:txBody>
      </p:sp>
      <p:pic>
        <p:nvPicPr>
          <p:cNvPr id="85" name="Google Shape;85;g37f59bae1ea_1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7900" y="3138025"/>
            <a:ext cx="2606100" cy="20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f59bae1ea_1_126"/>
          <p:cNvSpPr txBox="1"/>
          <p:nvPr>
            <p:ph type="title"/>
          </p:nvPr>
        </p:nvSpPr>
        <p:spPr>
          <a:xfrm>
            <a:off x="272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hashes, and salts</a:t>
            </a:r>
            <a:endParaRPr/>
          </a:p>
        </p:txBody>
      </p:sp>
      <p:sp>
        <p:nvSpPr>
          <p:cNvPr id="91" name="Google Shape;91;g37f59bae1ea_1_126"/>
          <p:cNvSpPr txBox="1"/>
          <p:nvPr>
            <p:ph idx="1" type="body"/>
          </p:nvPr>
        </p:nvSpPr>
        <p:spPr>
          <a:xfrm>
            <a:off x="272525" y="1152475"/>
            <a:ext cx="426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Hepta Slab"/>
              <a:buChar char="●"/>
            </a:pPr>
            <a:r>
              <a:rPr lang="en" sz="1200">
                <a:latin typeface="Hepta Slab"/>
                <a:ea typeface="Hepta Slab"/>
                <a:cs typeface="Hepta Slab"/>
                <a:sym typeface="Hepta Slab"/>
              </a:rPr>
              <a:t>What a salt is: a per-password random value appended/prepended to the password before hashing</a:t>
            </a:r>
            <a:endParaRPr sz="12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pta Slab"/>
              <a:ea typeface="Hepta Slab"/>
              <a:cs typeface="Hepta Slab"/>
              <a:sym typeface="Hepta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Hepta Slab"/>
              <a:buChar char="●"/>
            </a:pPr>
            <a:r>
              <a:rPr lang="en" sz="1200">
                <a:latin typeface="Hepta Slab"/>
                <a:ea typeface="Hepta Slab"/>
                <a:cs typeface="Hepta Slab"/>
                <a:sym typeface="Hepta Slab"/>
              </a:rPr>
              <a:t>Why salts matter: stop rainbow tables and force per-password brute force, else precomputed md5 tables could sweep </a:t>
            </a:r>
            <a:r>
              <a:rPr lang="en" sz="1200">
                <a:latin typeface="Hepta Slab"/>
                <a:ea typeface="Hepta Slab"/>
                <a:cs typeface="Hepta Slab"/>
                <a:sym typeface="Hepta Slab"/>
              </a:rPr>
              <a:t>every</a:t>
            </a:r>
            <a:r>
              <a:rPr lang="en" sz="1200">
                <a:latin typeface="Hepta Slab"/>
                <a:ea typeface="Hepta Slab"/>
                <a:cs typeface="Hepta Slab"/>
                <a:sym typeface="Hepta Slab"/>
              </a:rPr>
              <a:t> password</a:t>
            </a:r>
            <a:endParaRPr sz="1200">
              <a:latin typeface="Hepta Slab"/>
              <a:ea typeface="Hepta Slab"/>
              <a:cs typeface="Hepta Slab"/>
              <a:sym typeface="Hepta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Hepta Slab"/>
              <a:buChar char="●"/>
            </a:pPr>
            <a:r>
              <a:rPr lang="en" sz="1200">
                <a:latin typeface="Hepta Slab"/>
                <a:ea typeface="Hepta Slab"/>
                <a:cs typeface="Hepta Slab"/>
                <a:sym typeface="Hepta Slab"/>
              </a:rPr>
              <a:t>Two common salt behaviors: embedded (bcrypt, modular formats) vs separate (hash:salt files).</a:t>
            </a:r>
            <a:endParaRPr sz="1200">
              <a:latin typeface="Hepta Slab"/>
              <a:ea typeface="Hepta Slab"/>
              <a:cs typeface="Hepta Slab"/>
              <a:sym typeface="Hepta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Hepta Slab"/>
              <a:buChar char="●"/>
            </a:pPr>
            <a:r>
              <a:rPr lang="en" sz="1200">
                <a:latin typeface="Hepta Slab"/>
                <a:ea typeface="Hepta Slab"/>
                <a:cs typeface="Hepta Slab"/>
                <a:sym typeface="Hepta Slab"/>
              </a:rPr>
              <a:t>Hash:salt is what is seen </a:t>
            </a:r>
            <a:r>
              <a:rPr lang="en" sz="1200">
                <a:latin typeface="Hepta Slab"/>
                <a:ea typeface="Hepta Slab"/>
                <a:cs typeface="Hepta Slab"/>
                <a:sym typeface="Hepta Slab"/>
              </a:rPr>
              <a:t>more</a:t>
            </a:r>
            <a:r>
              <a:rPr lang="en" sz="1200">
                <a:latin typeface="Hepta Slab"/>
                <a:ea typeface="Hepta Slab"/>
                <a:cs typeface="Hepta Slab"/>
                <a:sym typeface="Hepta Slab"/>
              </a:rPr>
              <a:t> frequently in NCL</a:t>
            </a:r>
            <a:endParaRPr sz="12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pta Slab"/>
              <a:ea typeface="Hepta Slab"/>
              <a:cs typeface="Hepta Slab"/>
              <a:sym typeface="Hepta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Hepta Slab"/>
              <a:buChar char="●"/>
            </a:pPr>
            <a:r>
              <a:rPr lang="en" sz="1200">
                <a:latin typeface="Hepta Slab"/>
                <a:ea typeface="Hepta Slab"/>
                <a:cs typeface="Hepta Slab"/>
                <a:sym typeface="Hepta Slab"/>
              </a:rPr>
              <a:t>CHECK HASHCAT DOCS, pretty useful</a:t>
            </a:r>
            <a:endParaRPr sz="1200">
              <a:latin typeface="Hepta Slab"/>
              <a:ea typeface="Hepta Slab"/>
              <a:cs typeface="Hepta Slab"/>
              <a:sym typeface="Hepta Slab"/>
            </a:endParaRPr>
          </a:p>
        </p:txBody>
      </p:sp>
      <p:sp>
        <p:nvSpPr>
          <p:cNvPr id="92" name="Google Shape;92;g37f59bae1ea_1_126"/>
          <p:cNvSpPr txBox="1"/>
          <p:nvPr/>
        </p:nvSpPr>
        <p:spPr>
          <a:xfrm>
            <a:off x="5147750" y="1258025"/>
            <a:ext cx="35868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9D9D9"/>
                </a:solidFill>
                <a:latin typeface="Inconsolata"/>
                <a:ea typeface="Inconsolata"/>
                <a:cs typeface="Inconsolata"/>
                <a:sym typeface="Inconsolata"/>
              </a:rPr>
              <a:t>NTLM</a:t>
            </a:r>
            <a:endParaRPr sz="1600">
              <a:solidFill>
                <a:srgbClr val="D9D9D9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9D9D9"/>
                </a:solidFill>
                <a:latin typeface="Inconsolata"/>
                <a:ea typeface="Inconsolata"/>
                <a:cs typeface="Inconsolata"/>
                <a:sym typeface="Inconsolata"/>
              </a:rPr>
              <a:t>8846f7eaee8fb117ad06bdd830b7586c</a:t>
            </a:r>
            <a:endParaRPr sz="1600">
              <a:solidFill>
                <a:srgbClr val="D9D9D9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9D9D9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9D9D9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9D9D9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9D9D9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9D9D9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9D9D9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9D9D9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9D9D9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D9D9D9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9D9D9"/>
                </a:solidFill>
                <a:latin typeface="Inconsolata"/>
                <a:ea typeface="Inconsolata"/>
                <a:cs typeface="Inconsolata"/>
                <a:sym typeface="Inconsolata"/>
              </a:rPr>
              <a:t>SHA256</a:t>
            </a:r>
            <a:endParaRPr sz="1600">
              <a:solidFill>
                <a:srgbClr val="D9D9D9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D9D9D9"/>
                </a:solidFill>
                <a:latin typeface="Inconsolata"/>
                <a:ea typeface="Inconsolata"/>
                <a:cs typeface="Inconsolata"/>
                <a:sym typeface="Inconsolata"/>
              </a:rPr>
              <a:t>5e884898da28047151d0e56f8dc6292773603d0d6aabbddf : s4lt123</a:t>
            </a:r>
            <a:endParaRPr sz="1600">
              <a:solidFill>
                <a:srgbClr val="D9D9D9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D9D9D9"/>
                </a:solidFill>
                <a:latin typeface="Inconsolata"/>
                <a:ea typeface="Inconsolata"/>
                <a:cs typeface="Inconsolata"/>
                <a:sym typeface="Inconsolata"/>
              </a:rPr>
              <a:t>(hash) : (salt)</a:t>
            </a:r>
            <a:endParaRPr sz="1600">
              <a:solidFill>
                <a:srgbClr val="D9D9D9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D9D9D9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f59bae1ea_1_96"/>
          <p:cNvSpPr txBox="1"/>
          <p:nvPr>
            <p:ph type="title"/>
          </p:nvPr>
        </p:nvSpPr>
        <p:spPr>
          <a:xfrm>
            <a:off x="272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hash types + tradeoffs</a:t>
            </a:r>
            <a:endParaRPr/>
          </a:p>
        </p:txBody>
      </p:sp>
      <p:sp>
        <p:nvSpPr>
          <p:cNvPr id="98" name="Google Shape;98;g37f59bae1ea_1_96"/>
          <p:cNvSpPr txBox="1"/>
          <p:nvPr>
            <p:ph idx="1" type="body"/>
          </p:nvPr>
        </p:nvSpPr>
        <p:spPr>
          <a:xfrm>
            <a:off x="272525" y="1152475"/>
            <a:ext cx="425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MD5, SHA1, NTLM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Fast to hash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Older/outdated, still in legacy systems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Popular for CTFs and demonstrations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</p:txBody>
      </p:sp>
      <p:sp>
        <p:nvSpPr>
          <p:cNvPr id="99" name="Google Shape;99;g37f59bae1ea_1_96"/>
          <p:cNvSpPr txBox="1"/>
          <p:nvPr>
            <p:ph idx="1" type="body"/>
          </p:nvPr>
        </p:nvSpPr>
        <p:spPr>
          <a:xfrm>
            <a:off x="4529825" y="1152475"/>
            <a:ext cx="425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Bcrypt, scrypt, Argon2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Slow to hash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Newer, preferred by new projects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Better for </a:t>
            </a: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Blue Team</a:t>
            </a: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 </a:t>
            </a:r>
            <a:r>
              <a:rPr lang="en">
                <a:latin typeface="Hepta Slab"/>
                <a:ea typeface="Hepta Slab"/>
                <a:cs typeface="Hepta Slab"/>
                <a:sym typeface="Hepta Slab"/>
              </a:rPr>
              <a:t>security</a:t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7f59bae1ea_1_101"/>
          <p:cNvSpPr txBox="1"/>
          <p:nvPr>
            <p:ph type="title"/>
          </p:nvPr>
        </p:nvSpPr>
        <p:spPr>
          <a:xfrm>
            <a:off x="272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hashing speeds (RTX 3090)</a:t>
            </a:r>
            <a:endParaRPr/>
          </a:p>
        </p:txBody>
      </p:sp>
      <p:sp>
        <p:nvSpPr>
          <p:cNvPr id="105" name="Google Shape;105;g37f59bae1ea_1_101"/>
          <p:cNvSpPr txBox="1"/>
          <p:nvPr>
            <p:ph idx="1" type="body"/>
          </p:nvPr>
        </p:nvSpPr>
        <p:spPr>
          <a:xfrm>
            <a:off x="272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</p:txBody>
      </p:sp>
      <p:graphicFrame>
        <p:nvGraphicFramePr>
          <p:cNvPr id="106" name="Google Shape;106;g37f59bae1ea_1_101"/>
          <p:cNvGraphicFramePr/>
          <p:nvPr/>
        </p:nvGraphicFramePr>
        <p:xfrm>
          <a:off x="3301438" y="1437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{BC180E78-1BC5-484C-8AE6-4B1731ACEAC1}</a:tableStyleId>
              </a:tblPr>
              <a:tblGrid>
                <a:gridCol w="1451525"/>
                <a:gridCol w="4040150"/>
              </a:tblGrid>
              <a:tr h="43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highlight>
                            <a:schemeClr val="dk1"/>
                          </a:highlight>
                        </a:rPr>
                        <a:t>MD5</a:t>
                      </a:r>
                      <a:endParaRPr>
                        <a:solidFill>
                          <a:srgbClr val="FFFFFF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highlight>
                            <a:schemeClr val="dk1"/>
                          </a:highlight>
                        </a:rPr>
                        <a:t>66,858.7 MH/s</a:t>
                      </a:r>
                      <a:endParaRPr>
                        <a:solidFill>
                          <a:srgbClr val="FFFFFF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highlight>
                            <a:schemeClr val="dk1"/>
                          </a:highlight>
                        </a:rPr>
                        <a:t>SHA1</a:t>
                      </a:r>
                      <a:endParaRPr>
                        <a:solidFill>
                          <a:srgbClr val="FFFFFF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highlight>
                            <a:schemeClr val="dk1"/>
                          </a:highlight>
                        </a:rPr>
                        <a:t>21,247.4 MH/s</a:t>
                      </a:r>
                      <a:endParaRPr>
                        <a:solidFill>
                          <a:srgbClr val="FFFFFF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highlight>
                            <a:schemeClr val="dk1"/>
                          </a:highlight>
                        </a:rPr>
                        <a:t>NTLM</a:t>
                      </a:r>
                      <a:endParaRPr>
                        <a:solidFill>
                          <a:srgbClr val="FFFFFF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highlight>
                            <a:schemeClr val="dk1"/>
                          </a:highlight>
                        </a:rPr>
                        <a:t>118.4 GH/s</a:t>
                      </a:r>
                      <a:endParaRPr>
                        <a:solidFill>
                          <a:srgbClr val="FFFFFF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highlight>
                            <a:schemeClr val="dk1"/>
                          </a:highlight>
                        </a:rPr>
                        <a:t>Bcrypt (32 iterations)</a:t>
                      </a:r>
                      <a:endParaRPr>
                        <a:solidFill>
                          <a:srgbClr val="FFFFFF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highlight>
                            <a:schemeClr val="dk1"/>
                          </a:highlight>
                        </a:rPr>
                        <a:t>96,070 H/s</a:t>
                      </a:r>
                      <a:endParaRPr>
                        <a:solidFill>
                          <a:srgbClr val="FFFFFF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highlight>
                            <a:schemeClr val="dk1"/>
                          </a:highlight>
                        </a:rPr>
                        <a:t>Scrypt (16384 iter)</a:t>
                      </a:r>
                      <a:endParaRPr>
                        <a:solidFill>
                          <a:srgbClr val="FFFFFF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highlight>
                            <a:schemeClr val="dk1"/>
                          </a:highlight>
                        </a:rPr>
                        <a:t>3850 H/s</a:t>
                      </a:r>
                      <a:endParaRPr>
                        <a:solidFill>
                          <a:srgbClr val="FFFFFF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highlight>
                            <a:schemeClr val="dk1"/>
                          </a:highlight>
                        </a:rPr>
                        <a:t>Argon2</a:t>
                      </a:r>
                      <a:endParaRPr>
                        <a:solidFill>
                          <a:srgbClr val="FFFFFF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highlight>
                            <a:schemeClr val="dk1"/>
                          </a:highlight>
                        </a:rPr>
                        <a:t>Roughly 850 H/s (found online)</a:t>
                      </a:r>
                      <a:endParaRPr>
                        <a:solidFill>
                          <a:srgbClr val="FFFFFF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7" name="Google Shape;107;g37f59bae1ea_1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526" y="1876301"/>
            <a:ext cx="2942344" cy="18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f59bae1ea_1_111"/>
          <p:cNvSpPr txBox="1"/>
          <p:nvPr>
            <p:ph type="title"/>
          </p:nvPr>
        </p:nvSpPr>
        <p:spPr>
          <a:xfrm>
            <a:off x="272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files - mutate the candidates efficiently</a:t>
            </a:r>
            <a:endParaRPr/>
          </a:p>
        </p:txBody>
      </p:sp>
      <p:sp>
        <p:nvSpPr>
          <p:cNvPr id="113" name="Google Shape;113;g37f59bae1ea_1_111"/>
          <p:cNvSpPr txBox="1"/>
          <p:nvPr>
            <p:ph idx="1" type="body"/>
          </p:nvPr>
        </p:nvSpPr>
        <p:spPr>
          <a:xfrm>
            <a:off x="272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pta Slab"/>
                <a:ea typeface="Hepta Slab"/>
                <a:cs typeface="Hepta Slab"/>
                <a:sym typeface="Hepta Slab"/>
              </a:rPr>
              <a:t>Apply deterministic rules to each candidate (append, prepend, case, leet)</a:t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pta Slab"/>
                <a:ea typeface="Hepta Slab"/>
                <a:cs typeface="Hepta Slab"/>
                <a:sym typeface="Hepta Slab"/>
              </a:rPr>
              <a:t>Common examples are best64.rule, dive.rule, and OneRuleToRuleThemAll.rule</a:t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pta Slab"/>
                <a:ea typeface="Hepta Slab"/>
                <a:cs typeface="Hepta Slab"/>
                <a:sym typeface="Hepta Slab"/>
              </a:rPr>
              <a:t>How to use </a:t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pta Slab"/>
                <a:ea typeface="Hepta Slab"/>
                <a:cs typeface="Hepta Slab"/>
                <a:sym typeface="Hepta Slab"/>
              </a:rPr>
              <a:t>“-r &lt;location/ruleFile&gt;”     </a:t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Hepta Slab"/>
                <a:ea typeface="Hepta Slab"/>
                <a:cs typeface="Hepta Slab"/>
                <a:sym typeface="Hepta Slab"/>
              </a:rPr>
              <a:t>Showing under the hood</a:t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pta Slab"/>
                <a:ea typeface="Hepta Slab"/>
                <a:cs typeface="Hepta Slab"/>
                <a:sym typeface="Hepta Slab"/>
              </a:rPr>
              <a:t>hashcat --stdout name.txt -r rule/best64.rule | head -n 20</a:t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Hepta Slab"/>
                <a:ea typeface="Hepta Slab"/>
                <a:cs typeface="Hepta Slab"/>
                <a:sym typeface="Hepta Slab"/>
              </a:rPr>
              <a:t>Cheaper and better than adding to wordlists!</a:t>
            </a:r>
            <a:endParaRPr sz="1600"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pta Slab"/>
              <a:ea typeface="Hepta Slab"/>
              <a:cs typeface="Hepta Slab"/>
              <a:sym typeface="Hepta Slab"/>
            </a:endParaRPr>
          </a:p>
        </p:txBody>
      </p:sp>
      <p:pic>
        <p:nvPicPr>
          <p:cNvPr id="114" name="Google Shape;114;g37f59bae1ea_1_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500" y="2686050"/>
            <a:ext cx="2476500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